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665" r:id="rId2"/>
  </p:sldIdLst>
  <p:sldSz cx="10058400" cy="7772400"/>
  <p:notesSz cx="7315200" cy="9601200"/>
  <p:defaultTextStyle>
    <a:defPPr>
      <a:defRPr lang="en-US"/>
    </a:defPPr>
    <a:lvl1pPr algn="ctr" rtl="0" fontAlgn="base">
      <a:spcBef>
        <a:spcPct val="50000"/>
      </a:spcBef>
      <a:spcAft>
        <a:spcPct val="0"/>
      </a:spcAft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ctr" rtl="0" fontAlgn="base">
      <a:spcBef>
        <a:spcPct val="50000"/>
      </a:spcBef>
      <a:spcAft>
        <a:spcPct val="0"/>
      </a:spcAft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ctr" rtl="0" fontAlgn="base">
      <a:spcBef>
        <a:spcPct val="50000"/>
      </a:spcBef>
      <a:spcAft>
        <a:spcPct val="0"/>
      </a:spcAft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ctr" rtl="0" fontAlgn="base">
      <a:spcBef>
        <a:spcPct val="50000"/>
      </a:spcBef>
      <a:spcAft>
        <a:spcPct val="0"/>
      </a:spcAft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ctr" rtl="0" fontAlgn="base">
      <a:spcBef>
        <a:spcPct val="50000"/>
      </a:spcBef>
      <a:spcAft>
        <a:spcPct val="0"/>
      </a:spcAft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ethany Quillinan" initials="" lastIdx="2" clrIdx="0"/>
  <p:cmAuthor id="1" name="Russell A. Boyles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FFFF"/>
    <a:srgbClr val="99CCFF"/>
    <a:srgbClr val="CCCCFF"/>
    <a:srgbClr val="0000FF"/>
    <a:srgbClr val="CCECFF"/>
    <a:srgbClr val="FFFF99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horzBarState="maximized">
    <p:restoredLeft sz="34580" autoAdjust="0"/>
    <p:restoredTop sz="86410" autoAdjust="0"/>
  </p:normalViewPr>
  <p:slideViewPr>
    <p:cSldViewPr>
      <p:cViewPr varScale="1">
        <p:scale>
          <a:sx n="77" d="100"/>
          <a:sy n="77" d="100"/>
        </p:scale>
        <p:origin x="1044" y="78"/>
      </p:cViewPr>
      <p:guideLst>
        <p:guide orient="horz" pos="2448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643" y="2275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l" defTabSz="966788">
              <a:spcBef>
                <a:spcPct val="0"/>
              </a:spcBef>
              <a:defRPr sz="13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spcBef>
                <a:spcPct val="0"/>
              </a:spcBef>
              <a:defRPr sz="13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034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l" defTabSz="966788">
              <a:spcBef>
                <a:spcPct val="0"/>
              </a:spcBef>
              <a:defRPr sz="13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034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spcBef>
                <a:spcPct val="0"/>
              </a:spcBef>
              <a:defRPr sz="1300">
                <a:latin typeface="Arial" charset="0"/>
              </a:defRPr>
            </a:lvl1pPr>
          </a:lstStyle>
          <a:p>
            <a:fld id="{21789317-5B76-4542-AC56-0D87D7DE984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430" name="Rectangle 6"/>
          <p:cNvSpPr>
            <a:spLocks noChangeArrowheads="1"/>
          </p:cNvSpPr>
          <p:nvPr/>
        </p:nvSpPr>
        <p:spPr bwMode="auto">
          <a:xfrm>
            <a:off x="0" y="8726488"/>
            <a:ext cx="7315200" cy="30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6661" tIns="48331" rIns="96661" bIns="48331" anchor="ctr"/>
          <a:lstStyle>
            <a:lvl1pPr algn="l" defTabSz="9667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marL="482600" algn="l" defTabSz="9667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marL="966788" algn="l" defTabSz="9667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marL="1449388" algn="l" defTabSz="9667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marL="1933575" algn="l" defTabSz="9667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marL="2390775" defTabSz="9667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47975" defTabSz="9667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5175" defTabSz="9667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62375" defTabSz="9667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800"/>
              <a:t>Copyright © 2010 by Russell A. Boyles, PhD. All rights reserved.</a:t>
            </a:r>
            <a:endParaRPr lang="en-US" altLang="en-US" sz="1300"/>
          </a:p>
        </p:txBody>
      </p:sp>
    </p:spTree>
    <p:extLst>
      <p:ext uri="{BB962C8B-B14F-4D97-AF65-F5344CB8AC3E}">
        <p14:creationId xmlns:p14="http://schemas.microsoft.com/office/powerpoint/2010/main" val="35116373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39775" y="527050"/>
            <a:ext cx="5903913" cy="45608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41350" y="5200650"/>
            <a:ext cx="6142038" cy="44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48331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68325" y="9040813"/>
            <a:ext cx="5365750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8331" rIns="0" bIns="48331" numCol="1" anchor="ctr" anchorCtr="0" compatLnSpc="1">
            <a:prstTxWarp prst="textNoShape">
              <a:avLst/>
            </a:prstTxWarp>
          </a:bodyPr>
          <a:lstStyle>
            <a:lvl1pPr algn="l" defTabSz="966788">
              <a:spcBef>
                <a:spcPct val="0"/>
              </a:spcBef>
              <a:defRPr sz="800">
                <a:latin typeface="Arial" charset="0"/>
              </a:defRPr>
            </a:lvl1pPr>
          </a:lstStyle>
          <a:p>
            <a:r>
              <a:rPr lang="en-US" altLang="en-US"/>
              <a:t>Copyright © 2006 by ETI Group.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657600" y="9040813"/>
            <a:ext cx="3170238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8331" rIns="0" bIns="48331" numCol="1" anchor="ctr" anchorCtr="0" compatLnSpc="1">
            <a:prstTxWarp prst="textNoShape">
              <a:avLst/>
            </a:prstTxWarp>
          </a:bodyPr>
          <a:lstStyle>
            <a:lvl1pPr algn="r" defTabSz="966788">
              <a:spcBef>
                <a:spcPct val="0"/>
              </a:spcBef>
              <a:defRPr sz="800">
                <a:latin typeface="Arial" charset="0"/>
              </a:defRPr>
            </a:lvl1pPr>
          </a:lstStyle>
          <a:p>
            <a:r>
              <a:rPr lang="en-US" altLang="en-US"/>
              <a:t>DMAIC-</a:t>
            </a:r>
            <a:fld id="{582E6F69-2704-464F-9492-97AFB955262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282694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0"/>
      </a:spcBef>
      <a:spcAft>
        <a:spcPct val="0"/>
      </a:spcAft>
      <a:tabLst>
        <a:tab pos="2057400" algn="l"/>
      </a:tabLst>
      <a:defRPr sz="13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571500" indent="-114300" algn="l" rtl="0" fontAlgn="base">
      <a:spcBef>
        <a:spcPct val="0"/>
      </a:spcBef>
      <a:spcAft>
        <a:spcPct val="0"/>
      </a:spcAft>
      <a:buChar char="•"/>
      <a:tabLst>
        <a:tab pos="2057400" algn="l"/>
      </a:tabLst>
      <a:defRPr sz="13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tabLst>
        <a:tab pos="2057400" algn="l"/>
      </a:tabLst>
      <a:defRPr sz="13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tabLst>
        <a:tab pos="2057400" algn="l"/>
      </a:tabLst>
      <a:defRPr sz="13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057400" indent="-228600" algn="l" rtl="0" fontAlgn="base">
      <a:spcBef>
        <a:spcPct val="30000"/>
      </a:spcBef>
      <a:spcAft>
        <a:spcPct val="0"/>
      </a:spcAft>
      <a:tabLst>
        <a:tab pos="2057400" algn="l"/>
      </a:tabLst>
      <a:defRPr sz="13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Copyright © 2006 by ETI Group.</a:t>
            </a:r>
          </a:p>
        </p:txBody>
      </p:sp>
      <p:sp>
        <p:nvSpPr>
          <p:cNvPr id="1085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4700" y="533400"/>
            <a:ext cx="5903913" cy="4560888"/>
          </a:xfrm>
          <a:ln/>
        </p:spPr>
      </p:sp>
      <p:sp>
        <p:nvSpPr>
          <p:cNvPr id="1085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1350" y="5200650"/>
            <a:ext cx="6142038" cy="246063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063" y="2414588"/>
            <a:ext cx="8550275" cy="166528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125" y="4403725"/>
            <a:ext cx="7042150" cy="19875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512186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1812925"/>
            <a:ext cx="9051925" cy="51308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90879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738" y="76200"/>
            <a:ext cx="2497137" cy="6867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" y="76200"/>
            <a:ext cx="7342188" cy="6867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019268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" y="76200"/>
            <a:ext cx="9991725" cy="5651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03238" y="1812925"/>
            <a:ext cx="9051925" cy="5130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706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812925"/>
            <a:ext cx="9051925" cy="5130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13403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994275"/>
            <a:ext cx="8548687" cy="154463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94063"/>
            <a:ext cx="8548687" cy="17002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02022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812925"/>
            <a:ext cx="4449762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812925"/>
            <a:ext cx="4449763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20578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11150"/>
            <a:ext cx="9051925" cy="1295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739900"/>
            <a:ext cx="4443412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465388"/>
            <a:ext cx="4443412" cy="447833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0163" y="1739900"/>
            <a:ext cx="4445000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0163" y="2465388"/>
            <a:ext cx="4445000" cy="447833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623041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17673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1962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9563"/>
            <a:ext cx="3308350" cy="13176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238" y="309563"/>
            <a:ext cx="5622925" cy="66341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627188"/>
            <a:ext cx="3308350" cy="53165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110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675" y="5440363"/>
            <a:ext cx="6035675" cy="6429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675" y="693738"/>
            <a:ext cx="6035675" cy="4664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675" y="6083300"/>
            <a:ext cx="6035675" cy="9112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2453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57150" y="76200"/>
            <a:ext cx="9991725" cy="56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4864" tIns="50929" rIns="101858" bIns="5092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/>
          <a:ea typeface="+mj-ea"/>
          <a:cs typeface="+mj-cs"/>
        </a:defRPr>
      </a:lvl1pPr>
      <a:lvl2pPr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2pPr>
      <a:lvl3pPr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3pPr>
      <a:lvl4pPr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4pPr>
      <a:lvl5pPr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5pPr>
      <a:lvl6pPr marL="457200"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6pPr>
      <a:lvl7pPr marL="914400"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7pPr>
      <a:lvl8pPr marL="1371600"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8pPr>
      <a:lvl9pPr marL="1828800"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82588" indent="-382588" algn="ctr" defTabSz="1019175" rtl="0" fontAlgn="base">
        <a:spcBef>
          <a:spcPct val="25000"/>
        </a:spcBef>
        <a:spcAft>
          <a:spcPct val="20000"/>
        </a:spcAft>
        <a:defRPr sz="3100" i="1">
          <a:solidFill>
            <a:schemeClr val="tx1"/>
          </a:solidFill>
          <a:latin typeface="+mn-lt"/>
          <a:ea typeface="+mn-ea"/>
          <a:cs typeface="+mn-cs"/>
        </a:defRPr>
      </a:lvl1pPr>
      <a:lvl2pPr marL="827088" indent="-317500" algn="l" defTabSz="1019175" rtl="0" fontAlgn="base">
        <a:spcBef>
          <a:spcPct val="25000"/>
        </a:spcBef>
        <a:spcAft>
          <a:spcPct val="20000"/>
        </a:spcAft>
        <a:buClr>
          <a:srgbClr val="800000"/>
        </a:buClr>
        <a:buFont typeface="Wingdings" pitchFamily="2" charset="2"/>
        <a:buChar char="§"/>
        <a:defRPr sz="2700">
          <a:solidFill>
            <a:schemeClr val="tx1"/>
          </a:solidFill>
          <a:latin typeface="+mn-lt"/>
        </a:defRPr>
      </a:lvl2pPr>
      <a:lvl3pPr marL="1273175" indent="-254000" algn="l" defTabSz="1019175" rtl="0" fontAlgn="base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Arial" charset="0"/>
        </a:defRPr>
      </a:lvl3pPr>
      <a:lvl4pPr marL="1782763" indent="-254000" algn="l" defTabSz="1019175" rtl="0" fontAlgn="base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Arial" charset="0"/>
        </a:defRPr>
      </a:lvl4pPr>
      <a:lvl5pPr marL="2292350" indent="-254000" algn="l" defTabSz="1019175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5pPr>
      <a:lvl6pPr marL="2749550" indent="-254000" algn="l" defTabSz="1019175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6pPr>
      <a:lvl7pPr marL="3206750" indent="-254000" algn="l" defTabSz="1019175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7pPr>
      <a:lvl8pPr marL="3663950" indent="-254000" algn="l" defTabSz="1019175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8pPr>
      <a:lvl9pPr marL="4121150" indent="-254000" algn="l" defTabSz="1019175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4608" name="Group 192"/>
          <p:cNvGraphicFramePr>
            <a:graphicFrameLocks noGrp="1"/>
          </p:cNvGraphicFramePr>
          <p:nvPr/>
        </p:nvGraphicFramePr>
        <p:xfrm>
          <a:off x="0" y="0"/>
          <a:ext cx="10048875" cy="7772400"/>
        </p:xfrm>
        <a:graphic>
          <a:graphicData uri="http://schemas.openxmlformats.org/drawingml/2006/table">
            <a:tbl>
              <a:tblPr/>
              <a:tblGrid>
                <a:gridCol w="13033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455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6400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Project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Reduce Oxidation on Ti Castings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73200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Suppliers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73200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Inputs</a:t>
                      </a:r>
                    </a:p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and Xs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73200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Process</a:t>
                      </a:r>
                    </a:p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and Xs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73200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Outputs</a:t>
                      </a:r>
                    </a:p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and Ys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73200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Customers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084643" name="Rectangle 227"/>
          <p:cNvSpPr>
            <a:spLocks noChangeArrowheads="1"/>
          </p:cNvSpPr>
          <p:nvPr/>
        </p:nvSpPr>
        <p:spPr bwMode="auto">
          <a:xfrm>
            <a:off x="1600200" y="3660775"/>
            <a:ext cx="790575" cy="7112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tIns="91440" rIns="45720" bIns="9144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700">
                <a:latin typeface="Arial Narrow" pitchFamily="34" charset="0"/>
              </a:rPr>
              <a:t>Slurry</a:t>
            </a:r>
          </a:p>
          <a:p>
            <a:pPr algn="ctr"/>
            <a:r>
              <a:rPr lang="en-US" altLang="en-US" sz="1700">
                <a:latin typeface="Arial Narrow" pitchFamily="34" charset="0"/>
              </a:rPr>
              <a:t>make-up</a:t>
            </a:r>
          </a:p>
        </p:txBody>
      </p:sp>
      <p:sp>
        <p:nvSpPr>
          <p:cNvPr id="1084644" name="Rectangle 228"/>
          <p:cNvSpPr>
            <a:spLocks noChangeArrowheads="1"/>
          </p:cNvSpPr>
          <p:nvPr/>
        </p:nvSpPr>
        <p:spPr bwMode="auto">
          <a:xfrm>
            <a:off x="2840038" y="3709988"/>
            <a:ext cx="495300" cy="61912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700">
                <a:latin typeface="Arial Narrow" pitchFamily="34" charset="0"/>
              </a:rPr>
              <a:t>Shell</a:t>
            </a:r>
          </a:p>
          <a:p>
            <a:pPr algn="ctr"/>
            <a:r>
              <a:rPr lang="en-US" altLang="en-US" sz="1700">
                <a:latin typeface="Arial Narrow" pitchFamily="34" charset="0"/>
              </a:rPr>
              <a:t>build</a:t>
            </a:r>
          </a:p>
        </p:txBody>
      </p:sp>
      <p:sp>
        <p:nvSpPr>
          <p:cNvPr id="1084645" name="Rectangle 229"/>
          <p:cNvSpPr>
            <a:spLocks noChangeArrowheads="1"/>
          </p:cNvSpPr>
          <p:nvPr/>
        </p:nvSpPr>
        <p:spPr bwMode="auto">
          <a:xfrm>
            <a:off x="3844925" y="3835400"/>
            <a:ext cx="879475" cy="360363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700">
                <a:latin typeface="Arial Narrow" pitchFamily="34" charset="0"/>
              </a:rPr>
              <a:t>Autoclave</a:t>
            </a:r>
          </a:p>
        </p:txBody>
      </p:sp>
      <p:sp>
        <p:nvSpPr>
          <p:cNvPr id="1084646" name="Rectangle 230"/>
          <p:cNvSpPr>
            <a:spLocks noChangeArrowheads="1"/>
          </p:cNvSpPr>
          <p:nvPr/>
        </p:nvSpPr>
        <p:spPr bwMode="auto">
          <a:xfrm>
            <a:off x="5227638" y="3835400"/>
            <a:ext cx="701675" cy="360363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700">
                <a:latin typeface="Arial Narrow" pitchFamily="34" charset="0"/>
              </a:rPr>
              <a:t>Casting</a:t>
            </a:r>
          </a:p>
        </p:txBody>
      </p:sp>
      <p:sp>
        <p:nvSpPr>
          <p:cNvPr id="1084647" name="Rectangle 231"/>
          <p:cNvSpPr>
            <a:spLocks noChangeArrowheads="1"/>
          </p:cNvSpPr>
          <p:nvPr/>
        </p:nvSpPr>
        <p:spPr bwMode="auto">
          <a:xfrm>
            <a:off x="6438900" y="3706813"/>
            <a:ext cx="731838" cy="61912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700">
                <a:latin typeface="Arial Narrow" pitchFamily="34" charset="0"/>
              </a:rPr>
              <a:t>Shell</a:t>
            </a:r>
          </a:p>
          <a:p>
            <a:pPr algn="ctr"/>
            <a:r>
              <a:rPr lang="en-US" altLang="en-US" sz="1700">
                <a:latin typeface="Arial Narrow" pitchFamily="34" charset="0"/>
              </a:rPr>
              <a:t>removal</a:t>
            </a:r>
          </a:p>
        </p:txBody>
      </p:sp>
      <p:cxnSp>
        <p:nvCxnSpPr>
          <p:cNvPr id="1084648" name="AutoShape 232"/>
          <p:cNvCxnSpPr>
            <a:cxnSpLocks noChangeShapeType="1"/>
            <a:stCxn id="1084643" idx="3"/>
            <a:endCxn id="1084644" idx="1"/>
          </p:cNvCxnSpPr>
          <p:nvPr/>
        </p:nvCxnSpPr>
        <p:spPr bwMode="auto">
          <a:xfrm>
            <a:off x="2390775" y="4016375"/>
            <a:ext cx="449263" cy="31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84649" name="AutoShape 233"/>
          <p:cNvCxnSpPr>
            <a:cxnSpLocks noChangeShapeType="1"/>
            <a:stCxn id="1084644" idx="3"/>
            <a:endCxn id="1084645" idx="1"/>
          </p:cNvCxnSpPr>
          <p:nvPr/>
        </p:nvCxnSpPr>
        <p:spPr bwMode="auto">
          <a:xfrm flipV="1">
            <a:off x="3335338" y="4016375"/>
            <a:ext cx="509587" cy="31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84650" name="AutoShape 234"/>
          <p:cNvCxnSpPr>
            <a:cxnSpLocks noChangeShapeType="1"/>
            <a:stCxn id="1084645" idx="3"/>
            <a:endCxn id="1084646" idx="1"/>
          </p:cNvCxnSpPr>
          <p:nvPr/>
        </p:nvCxnSpPr>
        <p:spPr bwMode="auto">
          <a:xfrm>
            <a:off x="4724400" y="4016375"/>
            <a:ext cx="503238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84651" name="AutoShape 235"/>
          <p:cNvCxnSpPr>
            <a:cxnSpLocks noChangeShapeType="1"/>
            <a:stCxn id="1084646" idx="3"/>
            <a:endCxn id="1084647" idx="1"/>
          </p:cNvCxnSpPr>
          <p:nvPr/>
        </p:nvCxnSpPr>
        <p:spPr bwMode="auto">
          <a:xfrm>
            <a:off x="5929313" y="4016375"/>
            <a:ext cx="509587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84652" name="AutoShape 236"/>
          <p:cNvCxnSpPr>
            <a:cxnSpLocks noChangeShapeType="1"/>
            <a:stCxn id="1084647" idx="3"/>
            <a:endCxn id="1084655" idx="1"/>
          </p:cNvCxnSpPr>
          <p:nvPr/>
        </p:nvCxnSpPr>
        <p:spPr bwMode="auto">
          <a:xfrm>
            <a:off x="7170738" y="4016375"/>
            <a:ext cx="584200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84653" name="Rectangle 237"/>
          <p:cNvSpPr>
            <a:spLocks noChangeArrowheads="1"/>
          </p:cNvSpPr>
          <p:nvPr/>
        </p:nvSpPr>
        <p:spPr bwMode="auto">
          <a:xfrm>
            <a:off x="8702675" y="3670300"/>
            <a:ext cx="958850" cy="7112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tIns="91440" rIns="45720" bIns="9144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700">
                <a:latin typeface="Arial Narrow" pitchFamily="34" charset="0"/>
              </a:rPr>
              <a:t>Backend</a:t>
            </a:r>
          </a:p>
          <a:p>
            <a:pPr algn="ctr"/>
            <a:r>
              <a:rPr lang="en-US" altLang="en-US" sz="1700">
                <a:latin typeface="Arial Narrow" pitchFamily="34" charset="0"/>
              </a:rPr>
              <a:t>processing</a:t>
            </a:r>
          </a:p>
        </p:txBody>
      </p:sp>
      <p:sp>
        <p:nvSpPr>
          <p:cNvPr id="1084655" name="Rectangle 239"/>
          <p:cNvSpPr>
            <a:spLocks noChangeArrowheads="1"/>
          </p:cNvSpPr>
          <p:nvPr/>
        </p:nvSpPr>
        <p:spPr bwMode="auto">
          <a:xfrm>
            <a:off x="7754938" y="3708400"/>
            <a:ext cx="474662" cy="61912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700">
                <a:latin typeface="Arial Narrow" pitchFamily="34" charset="0"/>
              </a:rPr>
              <a:t>Heat</a:t>
            </a:r>
          </a:p>
          <a:p>
            <a:pPr algn="ctr"/>
            <a:r>
              <a:rPr lang="en-US" altLang="en-US" sz="1700">
                <a:latin typeface="Arial Narrow" pitchFamily="34" charset="0"/>
              </a:rPr>
              <a:t>treat</a:t>
            </a:r>
          </a:p>
        </p:txBody>
      </p:sp>
      <p:cxnSp>
        <p:nvCxnSpPr>
          <p:cNvPr id="1084656" name="AutoShape 240"/>
          <p:cNvCxnSpPr>
            <a:cxnSpLocks noChangeShapeType="1"/>
            <a:stCxn id="1084655" idx="3"/>
            <a:endCxn id="1084653" idx="1"/>
          </p:cNvCxnSpPr>
          <p:nvPr/>
        </p:nvCxnSpPr>
        <p:spPr bwMode="auto">
          <a:xfrm>
            <a:off x="8229600" y="4017963"/>
            <a:ext cx="473075" cy="79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84657" name="Rectangle 241"/>
          <p:cNvSpPr>
            <a:spLocks noChangeArrowheads="1"/>
          </p:cNvSpPr>
          <p:nvPr/>
        </p:nvSpPr>
        <p:spPr bwMode="auto">
          <a:xfrm>
            <a:off x="4203700" y="5232400"/>
            <a:ext cx="2292350" cy="7112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tIns="91440" rIns="45720" bIns="9144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700">
                <a:latin typeface="Arial Narrow" pitchFamily="34" charset="0"/>
              </a:rPr>
              <a:t>Finished casting</a:t>
            </a:r>
          </a:p>
          <a:p>
            <a:pPr algn="ctr"/>
            <a:r>
              <a:rPr lang="en-US" altLang="en-US" sz="1700">
                <a:latin typeface="Arial Narrow" pitchFamily="34" charset="0"/>
              </a:rPr>
              <a:t>Certificate of O</a:t>
            </a:r>
            <a:r>
              <a:rPr lang="en-US" altLang="en-US" sz="1700" baseline="-25000">
                <a:latin typeface="Arial Narrow" pitchFamily="34" charset="0"/>
              </a:rPr>
              <a:t>2</a:t>
            </a:r>
            <a:r>
              <a:rPr lang="en-US" altLang="en-US" sz="1700">
                <a:latin typeface="Arial Narrow" pitchFamily="34" charset="0"/>
              </a:rPr>
              <a:t> compliance</a:t>
            </a:r>
          </a:p>
        </p:txBody>
      </p:sp>
      <p:sp>
        <p:nvSpPr>
          <p:cNvPr id="1084659" name="Rectangle 243"/>
          <p:cNvSpPr>
            <a:spLocks noChangeArrowheads="1"/>
          </p:cNvSpPr>
          <p:nvPr/>
        </p:nvSpPr>
        <p:spPr bwMode="auto">
          <a:xfrm>
            <a:off x="4538663" y="6878638"/>
            <a:ext cx="1617662" cy="360362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700">
                <a:latin typeface="Arial Narrow" pitchFamily="34" charset="0"/>
              </a:rPr>
              <a:t>External customers</a:t>
            </a:r>
          </a:p>
        </p:txBody>
      </p:sp>
      <p:cxnSp>
        <p:nvCxnSpPr>
          <p:cNvPr id="1084660" name="AutoShape 244"/>
          <p:cNvCxnSpPr>
            <a:cxnSpLocks noChangeShapeType="1"/>
            <a:stCxn id="1084657" idx="2"/>
            <a:endCxn id="1084659" idx="0"/>
          </p:cNvCxnSpPr>
          <p:nvPr/>
        </p:nvCxnSpPr>
        <p:spPr bwMode="auto">
          <a:xfrm flipH="1">
            <a:off x="5348288" y="5943600"/>
            <a:ext cx="1587" cy="9350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84661" name="Rectangle 245"/>
          <p:cNvSpPr>
            <a:spLocks noChangeArrowheads="1"/>
          </p:cNvSpPr>
          <p:nvPr/>
        </p:nvSpPr>
        <p:spPr bwMode="auto">
          <a:xfrm>
            <a:off x="6983413" y="2257425"/>
            <a:ext cx="1687512" cy="61912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700">
                <a:latin typeface="Arial Narrow" pitchFamily="34" charset="0"/>
              </a:rPr>
              <a:t>Ceramic shell mat’ls</a:t>
            </a:r>
          </a:p>
          <a:p>
            <a:pPr algn="ctr"/>
            <a:r>
              <a:rPr lang="en-US" altLang="en-US" sz="1700">
                <a:latin typeface="Arial Narrow" pitchFamily="34" charset="0"/>
              </a:rPr>
              <a:t>Ti alloy</a:t>
            </a:r>
          </a:p>
        </p:txBody>
      </p:sp>
      <p:sp>
        <p:nvSpPr>
          <p:cNvPr id="1084662" name="Rectangle 246"/>
          <p:cNvSpPr>
            <a:spLocks noChangeArrowheads="1"/>
          </p:cNvSpPr>
          <p:nvPr/>
        </p:nvSpPr>
        <p:spPr bwMode="auto">
          <a:xfrm>
            <a:off x="2717800" y="2066925"/>
            <a:ext cx="1549400" cy="113665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700">
                <a:latin typeface="Arial Narrow" pitchFamily="34" charset="0"/>
              </a:rPr>
              <a:t>Blueprints</a:t>
            </a:r>
          </a:p>
          <a:p>
            <a:pPr algn="ctr"/>
            <a:r>
              <a:rPr lang="en-US" altLang="en-US" sz="1700">
                <a:latin typeface="Arial Narrow" pitchFamily="34" charset="0"/>
              </a:rPr>
              <a:t>Dim’l specs</a:t>
            </a:r>
          </a:p>
          <a:p>
            <a:pPr algn="ctr"/>
            <a:r>
              <a:rPr lang="en-US" altLang="en-US" sz="1700">
                <a:latin typeface="Arial Narrow" pitchFamily="34" charset="0"/>
              </a:rPr>
              <a:t>Wax molding tools</a:t>
            </a:r>
          </a:p>
          <a:p>
            <a:pPr algn="ctr"/>
            <a:r>
              <a:rPr lang="en-US" altLang="en-US" sz="1700">
                <a:latin typeface="Arial Narrow" pitchFamily="34" charset="0"/>
              </a:rPr>
              <a:t>O</a:t>
            </a:r>
            <a:r>
              <a:rPr lang="en-US" altLang="en-US" sz="1700" baseline="-25000">
                <a:latin typeface="Arial Narrow" pitchFamily="34" charset="0"/>
              </a:rPr>
              <a:t>2</a:t>
            </a:r>
            <a:r>
              <a:rPr lang="en-US" altLang="en-US" sz="1700">
                <a:latin typeface="Arial Narrow" pitchFamily="34" charset="0"/>
              </a:rPr>
              <a:t> spec</a:t>
            </a:r>
          </a:p>
        </p:txBody>
      </p:sp>
      <p:sp>
        <p:nvSpPr>
          <p:cNvPr id="1084665" name="Rectangle 249"/>
          <p:cNvSpPr>
            <a:spLocks noChangeArrowheads="1"/>
          </p:cNvSpPr>
          <p:nvPr/>
        </p:nvSpPr>
        <p:spPr bwMode="auto">
          <a:xfrm>
            <a:off x="5111750" y="2335213"/>
            <a:ext cx="1144588" cy="360362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700">
                <a:latin typeface="Arial Narrow" pitchFamily="34" charset="0"/>
              </a:rPr>
              <a:t>Wax patterns</a:t>
            </a:r>
          </a:p>
        </p:txBody>
      </p:sp>
      <p:sp>
        <p:nvSpPr>
          <p:cNvPr id="1084667" name="Rectangle 251"/>
          <p:cNvSpPr>
            <a:spLocks noChangeArrowheads="1"/>
          </p:cNvSpPr>
          <p:nvPr/>
        </p:nvSpPr>
        <p:spPr bwMode="auto">
          <a:xfrm>
            <a:off x="2727325" y="963613"/>
            <a:ext cx="1528763" cy="360362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700">
                <a:latin typeface="Arial Narrow" pitchFamily="34" charset="0"/>
              </a:rPr>
              <a:t>External customer</a:t>
            </a:r>
          </a:p>
        </p:txBody>
      </p:sp>
      <p:sp>
        <p:nvSpPr>
          <p:cNvPr id="1084668" name="Rectangle 252"/>
          <p:cNvSpPr>
            <a:spLocks noChangeArrowheads="1"/>
          </p:cNvSpPr>
          <p:nvPr/>
        </p:nvSpPr>
        <p:spPr bwMode="auto">
          <a:xfrm>
            <a:off x="7072313" y="989013"/>
            <a:ext cx="1509712" cy="360362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700">
                <a:latin typeface="Arial Narrow" pitchFamily="34" charset="0"/>
              </a:rPr>
              <a:t>External suppliers</a:t>
            </a:r>
          </a:p>
        </p:txBody>
      </p:sp>
      <p:sp>
        <p:nvSpPr>
          <p:cNvPr id="1084669" name="Rectangle 253"/>
          <p:cNvSpPr>
            <a:spLocks noChangeArrowheads="1"/>
          </p:cNvSpPr>
          <p:nvPr/>
        </p:nvSpPr>
        <p:spPr bwMode="auto">
          <a:xfrm>
            <a:off x="4637088" y="887413"/>
            <a:ext cx="2090737" cy="360362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700">
                <a:latin typeface="Arial Narrow" pitchFamily="34" charset="0"/>
              </a:rPr>
              <a:t>Wax molding &amp; assembly</a:t>
            </a:r>
          </a:p>
        </p:txBody>
      </p:sp>
      <p:cxnSp>
        <p:nvCxnSpPr>
          <p:cNvPr id="1084670" name="AutoShape 254"/>
          <p:cNvCxnSpPr>
            <a:cxnSpLocks noChangeShapeType="1"/>
            <a:stCxn id="1084667" idx="2"/>
            <a:endCxn id="1084662" idx="0"/>
          </p:cNvCxnSpPr>
          <p:nvPr/>
        </p:nvCxnSpPr>
        <p:spPr bwMode="auto">
          <a:xfrm>
            <a:off x="3492500" y="1323975"/>
            <a:ext cx="0" cy="7429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84671" name="AutoShape 255"/>
          <p:cNvCxnSpPr>
            <a:cxnSpLocks noChangeShapeType="1"/>
            <a:stCxn id="1084669" idx="2"/>
            <a:endCxn id="1084665" idx="0"/>
          </p:cNvCxnSpPr>
          <p:nvPr/>
        </p:nvCxnSpPr>
        <p:spPr bwMode="auto">
          <a:xfrm>
            <a:off x="5683250" y="1247775"/>
            <a:ext cx="1588" cy="10874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84672" name="AutoShape 256"/>
          <p:cNvCxnSpPr>
            <a:cxnSpLocks noChangeShapeType="1"/>
            <a:stCxn id="1084668" idx="2"/>
            <a:endCxn id="1084661" idx="0"/>
          </p:cNvCxnSpPr>
          <p:nvPr/>
        </p:nvCxnSpPr>
        <p:spPr bwMode="auto">
          <a:xfrm>
            <a:off x="7827963" y="1349375"/>
            <a:ext cx="0" cy="9080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ransition/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imes New Roman"/>
        <a:ea typeface=""/>
        <a:cs typeface="Times New Roman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EC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stealth" w="lg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1019175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EC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stealth" w="lg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1019175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34803</TotalTime>
  <Words>67</Words>
  <Application>Microsoft Office PowerPoint</Application>
  <PresentationFormat>Custom</PresentationFormat>
  <Paragraphs>36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Arial Narrow</vt:lpstr>
      <vt:lpstr>Times New Roman</vt:lpstr>
      <vt:lpstr>Verdana</vt:lpstr>
      <vt:lpstr>Wingdings</vt:lpstr>
      <vt:lpstr>Default Design</vt:lpstr>
      <vt:lpstr>PowerPoint Presentation</vt:lpstr>
    </vt:vector>
  </TitlesOfParts>
  <Company>Quillinan Consulting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DMAIC phase deliverables</dc:title>
  <dc:creator>Russell A Boyles, PhD</dc:creator>
  <cp:lastModifiedBy>Bethany</cp:lastModifiedBy>
  <cp:revision>473</cp:revision>
  <dcterms:created xsi:type="dcterms:W3CDTF">2003-08-26T22:28:17Z</dcterms:created>
  <dcterms:modified xsi:type="dcterms:W3CDTF">2025-03-04T05:57:38Z</dcterms:modified>
</cp:coreProperties>
</file>